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</p:sldIdLst>
  <p:sldSz cx="13004800" cy="7315200"/>
  <p:notesSz cx="6858000" cy="9144000"/>
  <p:embeddedFontLst>
    <p:embeddedFont>
      <p:font typeface="Glass Antiqua" charset="1" panose="02000506000000020004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ITC Magnifico Daytime Heavy" charset="1" panose="02000A07080000020004"/>
      <p:regular r:id="rId11"/>
    </p:embeddedFont>
    <p:embeddedFont>
      <p:font typeface="Poppins" charset="1" panose="00000500000000000000"/>
      <p:regular r:id="rId12"/>
    </p:embeddedFont>
    <p:embeddedFont>
      <p:font typeface="Poppins Bold" charset="1" panose="00000800000000000000"/>
      <p:regular r:id="rId13"/>
    </p:embeddedFont>
    <p:embeddedFont>
      <p:font typeface="Poppins Italics" charset="1" panose="00000500000000000000"/>
      <p:regular r:id="rId14"/>
    </p:embeddedFont>
    <p:embeddedFont>
      <p:font typeface="Poppins Bold Italics" charset="1" panose="00000800000000000000"/>
      <p:regular r:id="rId15"/>
    </p:embeddedFont>
    <p:embeddedFont>
      <p:font typeface="Poppins Thin" charset="1" panose="00000300000000000000"/>
      <p:regular r:id="rId16"/>
    </p:embeddedFont>
    <p:embeddedFont>
      <p:font typeface="Poppins Thin Italics" charset="1" panose="00000300000000000000"/>
      <p:regular r:id="rId17"/>
    </p:embeddedFont>
    <p:embeddedFont>
      <p:font typeface="Poppins Extra-Light" charset="1" panose="00000300000000000000"/>
      <p:regular r:id="rId18"/>
    </p:embeddedFont>
    <p:embeddedFont>
      <p:font typeface="Poppins Extra-Light Italics" charset="1" panose="00000300000000000000"/>
      <p:regular r:id="rId19"/>
    </p:embeddedFont>
    <p:embeddedFont>
      <p:font typeface="Poppins Light" charset="1" panose="00000400000000000000"/>
      <p:regular r:id="rId20"/>
    </p:embeddedFont>
    <p:embeddedFont>
      <p:font typeface="Poppins Light Italics" charset="1" panose="00000400000000000000"/>
      <p:regular r:id="rId21"/>
    </p:embeddedFont>
    <p:embeddedFont>
      <p:font typeface="Poppins Medium" charset="1" panose="00000600000000000000"/>
      <p:regular r:id="rId22"/>
    </p:embeddedFont>
    <p:embeddedFont>
      <p:font typeface="Poppins Medium Italics" charset="1" panose="00000600000000000000"/>
      <p:regular r:id="rId23"/>
    </p:embeddedFont>
    <p:embeddedFont>
      <p:font typeface="Poppins Semi-Bold" charset="1" panose="00000700000000000000"/>
      <p:regular r:id="rId24"/>
    </p:embeddedFont>
    <p:embeddedFont>
      <p:font typeface="Poppins Semi-Bold Italics" charset="1" panose="00000700000000000000"/>
      <p:regular r:id="rId25"/>
    </p:embeddedFont>
    <p:embeddedFont>
      <p:font typeface="Poppins Ultra-Bold" charset="1" panose="00000900000000000000"/>
      <p:regular r:id="rId26"/>
    </p:embeddedFont>
    <p:embeddedFont>
      <p:font typeface="Poppins Ultra-Bold Italics" charset="1" panose="00000900000000000000"/>
      <p:regular r:id="rId27"/>
    </p:embeddedFont>
    <p:embeddedFont>
      <p:font typeface="Poppins Heavy" charset="1" panose="00000A00000000000000"/>
      <p:regular r:id="rId28"/>
    </p:embeddedFont>
    <p:embeddedFont>
      <p:font typeface="Poppins Heavy Italics" charset="1" panose="00000A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34" Target="slides/slide5.xml" Type="http://schemas.openxmlformats.org/officeDocument/2006/relationships/slide"/><Relationship Id="rId35" Target="slides/slide6.xml" Type="http://schemas.openxmlformats.org/officeDocument/2006/relationships/slide"/><Relationship Id="rId36" Target="slides/slide7.xml" Type="http://schemas.openxmlformats.org/officeDocument/2006/relationships/slide"/><Relationship Id="rId37" Target="slides/slide8.xml" Type="http://schemas.openxmlformats.org/officeDocument/2006/relationships/slide"/><Relationship Id="rId38" Target="slides/slide9.xml" Type="http://schemas.openxmlformats.org/officeDocument/2006/relationships/slide"/><Relationship Id="rId39" Target="slides/slide10.xml" Type="http://schemas.openxmlformats.org/officeDocument/2006/relationships/slide"/><Relationship Id="rId4" Target="theme/theme1.xml" Type="http://schemas.openxmlformats.org/officeDocument/2006/relationships/theme"/><Relationship Id="rId40" Target="slides/slide11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svg" Type="http://schemas.openxmlformats.org/officeDocument/2006/relationships/image"/><Relationship Id="rId4" Target="../media/image4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gif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gi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69905" y="1154621"/>
            <a:ext cx="216823" cy="21682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0E7D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26283" y="1154621"/>
            <a:ext cx="216823" cy="216823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D6C53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79648" y="1154621"/>
            <a:ext cx="216823" cy="216823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0E7DB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-93135" y="4389120"/>
            <a:ext cx="2926080" cy="2926080"/>
          </a:xfrm>
          <a:custGeom>
            <a:avLst/>
            <a:gdLst/>
            <a:ahLst/>
            <a:cxnLst/>
            <a:rect r="r" b="b" t="t" l="l"/>
            <a:pathLst>
              <a:path h="2926080" w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0081895" y="4389120"/>
            <a:ext cx="2926080" cy="2926080"/>
          </a:xfrm>
          <a:custGeom>
            <a:avLst/>
            <a:gdLst/>
            <a:ahLst/>
            <a:cxnLst/>
            <a:rect r="r" b="b" t="t" l="l"/>
            <a:pathLst>
              <a:path h="2926080" w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771906" y="3969359"/>
            <a:ext cx="2179930" cy="2926080"/>
          </a:xfrm>
          <a:custGeom>
            <a:avLst/>
            <a:gdLst/>
            <a:ahLst/>
            <a:cxnLst/>
            <a:rect r="r" b="b" t="t" l="l"/>
            <a:pathLst>
              <a:path h="2926080" w="2179930">
                <a:moveTo>
                  <a:pt x="0" y="0"/>
                </a:moveTo>
                <a:lnTo>
                  <a:pt x="2179930" y="0"/>
                </a:lnTo>
                <a:lnTo>
                  <a:pt x="217993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649674" y="2250247"/>
            <a:ext cx="775413" cy="1281675"/>
          </a:xfrm>
          <a:custGeom>
            <a:avLst/>
            <a:gdLst/>
            <a:ahLst/>
            <a:cxnLst/>
            <a:rect r="r" b="b" t="t" l="l"/>
            <a:pathLst>
              <a:path h="1281675" w="775413">
                <a:moveTo>
                  <a:pt x="0" y="0"/>
                </a:moveTo>
                <a:lnTo>
                  <a:pt x="775413" y="0"/>
                </a:lnTo>
                <a:lnTo>
                  <a:pt x="775413" y="1281675"/>
                </a:lnTo>
                <a:lnTo>
                  <a:pt x="0" y="12816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558351" y="2285243"/>
            <a:ext cx="775413" cy="1281675"/>
          </a:xfrm>
          <a:custGeom>
            <a:avLst/>
            <a:gdLst/>
            <a:ahLst/>
            <a:cxnLst/>
            <a:rect r="r" b="b" t="t" l="l"/>
            <a:pathLst>
              <a:path h="1281675" w="775413">
                <a:moveTo>
                  <a:pt x="0" y="0"/>
                </a:moveTo>
                <a:lnTo>
                  <a:pt x="775413" y="0"/>
                </a:lnTo>
                <a:lnTo>
                  <a:pt x="775413" y="1281674"/>
                </a:lnTo>
                <a:lnTo>
                  <a:pt x="0" y="1281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2641991" y="-164742"/>
            <a:ext cx="5201920" cy="1229545"/>
          </a:xfrm>
          <a:custGeom>
            <a:avLst/>
            <a:gdLst/>
            <a:ahLst/>
            <a:cxnLst/>
            <a:rect r="r" b="b" t="t" l="l"/>
            <a:pathLst>
              <a:path h="1229545" w="5201920">
                <a:moveTo>
                  <a:pt x="0" y="0"/>
                </a:moveTo>
                <a:lnTo>
                  <a:pt x="5201920" y="0"/>
                </a:lnTo>
                <a:lnTo>
                  <a:pt x="5201920" y="1229545"/>
                </a:lnTo>
                <a:lnTo>
                  <a:pt x="0" y="1229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-2368975" y="-176983"/>
            <a:ext cx="5201920" cy="1229545"/>
          </a:xfrm>
          <a:custGeom>
            <a:avLst/>
            <a:gdLst/>
            <a:ahLst/>
            <a:cxnLst/>
            <a:rect r="r" b="b" t="t" l="l"/>
            <a:pathLst>
              <a:path h="1229545" w="5201920">
                <a:moveTo>
                  <a:pt x="0" y="0"/>
                </a:moveTo>
                <a:lnTo>
                  <a:pt x="5201920" y="0"/>
                </a:lnTo>
                <a:lnTo>
                  <a:pt x="5201920" y="1229545"/>
                </a:lnTo>
                <a:lnTo>
                  <a:pt x="0" y="1229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7665998" y="-164742"/>
            <a:ext cx="5201920" cy="1229545"/>
          </a:xfrm>
          <a:custGeom>
            <a:avLst/>
            <a:gdLst/>
            <a:ahLst/>
            <a:cxnLst/>
            <a:rect r="r" b="b" t="t" l="l"/>
            <a:pathLst>
              <a:path h="1229545" w="5201920">
                <a:moveTo>
                  <a:pt x="0" y="0"/>
                </a:moveTo>
                <a:lnTo>
                  <a:pt x="5201920" y="0"/>
                </a:lnTo>
                <a:lnTo>
                  <a:pt x="5201920" y="1229545"/>
                </a:lnTo>
                <a:lnTo>
                  <a:pt x="0" y="1229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800000">
            <a:off x="12727343" y="-176983"/>
            <a:ext cx="5201920" cy="1229545"/>
          </a:xfrm>
          <a:custGeom>
            <a:avLst/>
            <a:gdLst/>
            <a:ahLst/>
            <a:cxnLst/>
            <a:rect r="r" b="b" t="t" l="l"/>
            <a:pathLst>
              <a:path h="1229545" w="5201920">
                <a:moveTo>
                  <a:pt x="0" y="0"/>
                </a:moveTo>
                <a:lnTo>
                  <a:pt x="5201920" y="0"/>
                </a:lnTo>
                <a:lnTo>
                  <a:pt x="5201920" y="1229545"/>
                </a:lnTo>
                <a:lnTo>
                  <a:pt x="0" y="1229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859070" y="2335972"/>
            <a:ext cx="6300765" cy="1259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3"/>
              </a:lnSpc>
            </a:pPr>
            <a:r>
              <a:rPr lang="en-US" sz="4892" spc="48">
                <a:solidFill>
                  <a:srgbClr val="9D6C53"/>
                </a:solidFill>
                <a:latin typeface="Glass Antiqua"/>
              </a:rPr>
              <a:t>Questionnaire sur le </a:t>
            </a:r>
          </a:p>
          <a:p>
            <a:pPr algn="ctr">
              <a:lnSpc>
                <a:spcPts val="4843"/>
              </a:lnSpc>
            </a:pPr>
            <a:r>
              <a:rPr lang="en-US" sz="4892" spc="48">
                <a:solidFill>
                  <a:srgbClr val="9D6C53"/>
                </a:solidFill>
                <a:latin typeface="Glass Antiqua"/>
              </a:rPr>
              <a:t>numérique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-446983" y="30758"/>
            <a:ext cx="4067422" cy="419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6"/>
              </a:lnSpc>
            </a:pPr>
            <a:r>
              <a:rPr lang="en-US" sz="3158" spc="31">
                <a:solidFill>
                  <a:srgbClr val="000000"/>
                </a:solidFill>
                <a:latin typeface="Glass Antiqua"/>
              </a:rPr>
              <a:t>Ines Elhafyani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39585" y="30758"/>
            <a:ext cx="3962918" cy="407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6"/>
              </a:lnSpc>
            </a:pPr>
            <a:r>
              <a:rPr lang="en-US" sz="3077" spc="30">
                <a:solidFill>
                  <a:srgbClr val="000000"/>
                </a:solidFill>
                <a:latin typeface="Glass Antiqua"/>
              </a:rPr>
              <a:t>Seynabou Thiam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606493" y="43246"/>
            <a:ext cx="3798164" cy="406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9"/>
              </a:lnSpc>
            </a:pPr>
            <a:r>
              <a:rPr lang="en-US" sz="2949" spc="29">
                <a:solidFill>
                  <a:srgbClr val="000000"/>
                </a:solidFill>
                <a:latin typeface="Glass Antiqua"/>
              </a:rPr>
              <a:t>Elfy Barbaras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12700" y="-6773"/>
            <a:ext cx="4695275" cy="7570032"/>
            <a:chOff x="0" y="0"/>
            <a:chExt cx="19451259" cy="313606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2390" y="72390"/>
              <a:ext cx="19306480" cy="31215824"/>
            </a:xfrm>
            <a:custGeom>
              <a:avLst/>
              <a:gdLst/>
              <a:ahLst/>
              <a:cxnLst/>
              <a:rect r="r" b="b" t="t" l="l"/>
              <a:pathLst>
                <a:path h="31215824" w="19306480">
                  <a:moveTo>
                    <a:pt x="0" y="0"/>
                  </a:moveTo>
                  <a:lnTo>
                    <a:pt x="19306480" y="0"/>
                  </a:lnTo>
                  <a:lnTo>
                    <a:pt x="19306480" y="31215824"/>
                  </a:lnTo>
                  <a:lnTo>
                    <a:pt x="0" y="31215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451259" cy="31360604"/>
            </a:xfrm>
            <a:custGeom>
              <a:avLst/>
              <a:gdLst/>
              <a:ahLst/>
              <a:cxnLst/>
              <a:rect r="r" b="b" t="t" l="l"/>
              <a:pathLst>
                <a:path h="31360604" w="19451259">
                  <a:moveTo>
                    <a:pt x="19306479" y="31215825"/>
                  </a:moveTo>
                  <a:lnTo>
                    <a:pt x="19451259" y="31215825"/>
                  </a:lnTo>
                  <a:lnTo>
                    <a:pt x="19451259" y="31360604"/>
                  </a:lnTo>
                  <a:lnTo>
                    <a:pt x="19306479" y="31360604"/>
                  </a:lnTo>
                  <a:lnTo>
                    <a:pt x="19306479" y="3121582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1215825"/>
                  </a:lnTo>
                  <a:lnTo>
                    <a:pt x="0" y="31215825"/>
                  </a:lnTo>
                  <a:lnTo>
                    <a:pt x="0" y="144780"/>
                  </a:lnTo>
                  <a:close/>
                  <a:moveTo>
                    <a:pt x="0" y="31215825"/>
                  </a:moveTo>
                  <a:lnTo>
                    <a:pt x="144780" y="31215825"/>
                  </a:lnTo>
                  <a:lnTo>
                    <a:pt x="144780" y="31360604"/>
                  </a:lnTo>
                  <a:lnTo>
                    <a:pt x="0" y="31360604"/>
                  </a:lnTo>
                  <a:lnTo>
                    <a:pt x="0" y="31215825"/>
                  </a:lnTo>
                  <a:close/>
                  <a:moveTo>
                    <a:pt x="19306479" y="144780"/>
                  </a:moveTo>
                  <a:lnTo>
                    <a:pt x="19451259" y="144780"/>
                  </a:lnTo>
                  <a:lnTo>
                    <a:pt x="19451259" y="31215825"/>
                  </a:lnTo>
                  <a:lnTo>
                    <a:pt x="19306479" y="31215825"/>
                  </a:lnTo>
                  <a:lnTo>
                    <a:pt x="19306479" y="144780"/>
                  </a:lnTo>
                  <a:close/>
                  <a:moveTo>
                    <a:pt x="144780" y="31215825"/>
                  </a:moveTo>
                  <a:lnTo>
                    <a:pt x="19306479" y="31215825"/>
                  </a:lnTo>
                  <a:lnTo>
                    <a:pt x="19306479" y="31360604"/>
                  </a:lnTo>
                  <a:lnTo>
                    <a:pt x="144780" y="31360604"/>
                  </a:lnTo>
                  <a:lnTo>
                    <a:pt x="144780" y="31215825"/>
                  </a:lnTo>
                  <a:close/>
                  <a:moveTo>
                    <a:pt x="19306479" y="0"/>
                  </a:moveTo>
                  <a:lnTo>
                    <a:pt x="19451259" y="0"/>
                  </a:lnTo>
                  <a:lnTo>
                    <a:pt x="19451259" y="144780"/>
                  </a:lnTo>
                  <a:lnTo>
                    <a:pt x="19306479" y="144780"/>
                  </a:lnTo>
                  <a:lnTo>
                    <a:pt x="1930647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306479" y="0"/>
                  </a:lnTo>
                  <a:lnTo>
                    <a:pt x="1930647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9D6C53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175" y="-6773"/>
            <a:ext cx="474133" cy="7321973"/>
            <a:chOff x="0" y="0"/>
            <a:chExt cx="175605" cy="27118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5605" cy="2711842"/>
            </a:xfrm>
            <a:custGeom>
              <a:avLst/>
              <a:gdLst/>
              <a:ahLst/>
              <a:cxnLst/>
              <a:rect r="r" b="b" t="t" l="l"/>
              <a:pathLst>
                <a:path h="2711842" w="175605">
                  <a:moveTo>
                    <a:pt x="0" y="0"/>
                  </a:moveTo>
                  <a:lnTo>
                    <a:pt x="175605" y="0"/>
                  </a:lnTo>
                  <a:lnTo>
                    <a:pt x="175605" y="2711842"/>
                  </a:lnTo>
                  <a:lnTo>
                    <a:pt x="0" y="2711842"/>
                  </a:lnTo>
                  <a:close/>
                </a:path>
              </a:pathLst>
            </a:custGeom>
            <a:solidFill>
              <a:srgbClr val="9D6C5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75605" cy="2768992"/>
            </a:xfrm>
            <a:prstGeom prst="rect">
              <a:avLst/>
            </a:prstGeom>
          </p:spPr>
          <p:txBody>
            <a:bodyPr anchor="ctr" rtlCol="false" tIns="36124" lIns="36124" bIns="36124" rIns="36124"/>
            <a:lstStyle/>
            <a:p>
              <a:pPr algn="ctr">
                <a:lnSpc>
                  <a:spcPts val="238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5400000">
            <a:off x="8059378" y="2373724"/>
            <a:ext cx="5201920" cy="2809037"/>
          </a:xfrm>
          <a:custGeom>
            <a:avLst/>
            <a:gdLst/>
            <a:ahLst/>
            <a:cxnLst/>
            <a:rect r="r" b="b" t="t" l="l"/>
            <a:pathLst>
              <a:path h="2809037" w="5201920">
                <a:moveTo>
                  <a:pt x="0" y="0"/>
                </a:moveTo>
                <a:lnTo>
                  <a:pt x="5201920" y="0"/>
                </a:lnTo>
                <a:lnTo>
                  <a:pt x="5201920" y="2809037"/>
                </a:lnTo>
                <a:lnTo>
                  <a:pt x="0" y="2809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522610" y="2632327"/>
            <a:ext cx="2275455" cy="2043772"/>
          </a:xfrm>
          <a:custGeom>
            <a:avLst/>
            <a:gdLst/>
            <a:ahLst/>
            <a:cxnLst/>
            <a:rect r="r" b="b" t="t" l="l"/>
            <a:pathLst>
              <a:path h="2043772" w="2275455">
                <a:moveTo>
                  <a:pt x="0" y="0"/>
                </a:moveTo>
                <a:lnTo>
                  <a:pt x="2275455" y="0"/>
                </a:lnTo>
                <a:lnTo>
                  <a:pt x="2275455" y="2043773"/>
                </a:lnTo>
                <a:lnTo>
                  <a:pt x="0" y="2043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315030" y="4321201"/>
            <a:ext cx="1153735" cy="1221219"/>
          </a:xfrm>
          <a:custGeom>
            <a:avLst/>
            <a:gdLst/>
            <a:ahLst/>
            <a:cxnLst/>
            <a:rect r="r" b="b" t="t" l="l"/>
            <a:pathLst>
              <a:path h="1221219" w="1153735">
                <a:moveTo>
                  <a:pt x="0" y="0"/>
                </a:moveTo>
                <a:lnTo>
                  <a:pt x="1153735" y="0"/>
                </a:lnTo>
                <a:lnTo>
                  <a:pt x="1153735" y="1221219"/>
                </a:lnTo>
                <a:lnTo>
                  <a:pt x="0" y="12212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7607" y="2439513"/>
            <a:ext cx="3071267" cy="2926080"/>
          </a:xfrm>
          <a:custGeom>
            <a:avLst/>
            <a:gdLst/>
            <a:ahLst/>
            <a:cxnLst/>
            <a:rect r="r" b="b" t="t" l="l"/>
            <a:pathLst>
              <a:path h="2926080" w="3071267">
                <a:moveTo>
                  <a:pt x="0" y="0"/>
                </a:moveTo>
                <a:lnTo>
                  <a:pt x="3071267" y="0"/>
                </a:lnTo>
                <a:lnTo>
                  <a:pt x="307126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7607" y="2439513"/>
            <a:ext cx="3202748" cy="3051345"/>
          </a:xfrm>
          <a:custGeom>
            <a:avLst/>
            <a:gdLst/>
            <a:ahLst/>
            <a:cxnLst/>
            <a:rect r="r" b="b" t="t" l="l"/>
            <a:pathLst>
              <a:path h="3051345" w="3202748">
                <a:moveTo>
                  <a:pt x="0" y="0"/>
                </a:moveTo>
                <a:lnTo>
                  <a:pt x="3202748" y="0"/>
                </a:lnTo>
                <a:lnTo>
                  <a:pt x="3202748" y="3051346"/>
                </a:lnTo>
                <a:lnTo>
                  <a:pt x="0" y="30513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07607" y="2439513"/>
            <a:ext cx="3387585" cy="3227444"/>
          </a:xfrm>
          <a:custGeom>
            <a:avLst/>
            <a:gdLst/>
            <a:ahLst/>
            <a:cxnLst/>
            <a:rect r="r" b="b" t="t" l="l"/>
            <a:pathLst>
              <a:path h="3227444" w="3387585">
                <a:moveTo>
                  <a:pt x="0" y="0"/>
                </a:moveTo>
                <a:lnTo>
                  <a:pt x="3387585" y="0"/>
                </a:lnTo>
                <a:lnTo>
                  <a:pt x="3387585" y="3227445"/>
                </a:lnTo>
                <a:lnTo>
                  <a:pt x="0" y="32274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027187" y="192755"/>
            <a:ext cx="9625750" cy="1863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>
                <a:solidFill>
                  <a:srgbClr val="663300"/>
                </a:solidFill>
                <a:latin typeface="ITC Magnifico Daytime Heavy"/>
              </a:rPr>
              <a:t>Question n. 9: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97456" y="1790893"/>
            <a:ext cx="5495513" cy="533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A quoi sert le numérique 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34695" y="3544588"/>
            <a:ext cx="5128083" cy="533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Votre réponse: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150264" y="-820269"/>
            <a:ext cx="7857113" cy="7857113"/>
            <a:chOff x="0" y="0"/>
            <a:chExt cx="2787650" cy="27876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87650" cy="2787650"/>
            </a:xfrm>
            <a:custGeom>
              <a:avLst/>
              <a:gdLst/>
              <a:ahLst/>
              <a:cxnLst/>
              <a:rect r="r" b="b" t="t" l="l"/>
              <a:pathLst>
                <a:path h="2787650" w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875A5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457804" y="1920658"/>
            <a:ext cx="5743239" cy="4226036"/>
            <a:chOff x="0" y="0"/>
            <a:chExt cx="15880397" cy="1168524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72390" y="72390"/>
              <a:ext cx="15735617" cy="11540462"/>
            </a:xfrm>
            <a:custGeom>
              <a:avLst/>
              <a:gdLst/>
              <a:ahLst/>
              <a:cxnLst/>
              <a:rect r="r" b="b" t="t" l="l"/>
              <a:pathLst>
                <a:path h="11540462" w="15735617">
                  <a:moveTo>
                    <a:pt x="0" y="0"/>
                  </a:moveTo>
                  <a:lnTo>
                    <a:pt x="15735617" y="0"/>
                  </a:lnTo>
                  <a:lnTo>
                    <a:pt x="15735617" y="11540462"/>
                  </a:lnTo>
                  <a:lnTo>
                    <a:pt x="0" y="115404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880398" cy="11685242"/>
            </a:xfrm>
            <a:custGeom>
              <a:avLst/>
              <a:gdLst/>
              <a:ahLst/>
              <a:cxnLst/>
              <a:rect r="r" b="b" t="t" l="l"/>
              <a:pathLst>
                <a:path h="11685242" w="15880398">
                  <a:moveTo>
                    <a:pt x="15735618" y="11540461"/>
                  </a:moveTo>
                  <a:lnTo>
                    <a:pt x="15880398" y="11540461"/>
                  </a:lnTo>
                  <a:lnTo>
                    <a:pt x="15880398" y="11685242"/>
                  </a:lnTo>
                  <a:lnTo>
                    <a:pt x="15735618" y="11685242"/>
                  </a:lnTo>
                  <a:lnTo>
                    <a:pt x="15735618" y="1154046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40461"/>
                  </a:lnTo>
                  <a:lnTo>
                    <a:pt x="0" y="11540461"/>
                  </a:lnTo>
                  <a:lnTo>
                    <a:pt x="0" y="144780"/>
                  </a:lnTo>
                  <a:close/>
                  <a:moveTo>
                    <a:pt x="0" y="11540461"/>
                  </a:moveTo>
                  <a:lnTo>
                    <a:pt x="144780" y="11540461"/>
                  </a:lnTo>
                  <a:lnTo>
                    <a:pt x="144780" y="11685242"/>
                  </a:lnTo>
                  <a:lnTo>
                    <a:pt x="0" y="11685242"/>
                  </a:lnTo>
                  <a:lnTo>
                    <a:pt x="0" y="11540461"/>
                  </a:lnTo>
                  <a:close/>
                  <a:moveTo>
                    <a:pt x="15735618" y="144780"/>
                  </a:moveTo>
                  <a:lnTo>
                    <a:pt x="15880398" y="144780"/>
                  </a:lnTo>
                  <a:lnTo>
                    <a:pt x="15880398" y="11540461"/>
                  </a:lnTo>
                  <a:lnTo>
                    <a:pt x="15735618" y="11540461"/>
                  </a:lnTo>
                  <a:lnTo>
                    <a:pt x="15735618" y="144780"/>
                  </a:lnTo>
                  <a:close/>
                  <a:moveTo>
                    <a:pt x="144780" y="11540461"/>
                  </a:moveTo>
                  <a:lnTo>
                    <a:pt x="15735618" y="11540461"/>
                  </a:lnTo>
                  <a:lnTo>
                    <a:pt x="15735618" y="11685242"/>
                  </a:lnTo>
                  <a:lnTo>
                    <a:pt x="144780" y="11685242"/>
                  </a:lnTo>
                  <a:lnTo>
                    <a:pt x="144780" y="11540461"/>
                  </a:lnTo>
                  <a:close/>
                  <a:moveTo>
                    <a:pt x="15735618" y="0"/>
                  </a:moveTo>
                  <a:lnTo>
                    <a:pt x="15880398" y="0"/>
                  </a:lnTo>
                  <a:lnTo>
                    <a:pt x="15880398" y="144780"/>
                  </a:lnTo>
                  <a:lnTo>
                    <a:pt x="15735618" y="144780"/>
                  </a:lnTo>
                  <a:lnTo>
                    <a:pt x="157356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735618" y="0"/>
                  </a:lnTo>
                  <a:lnTo>
                    <a:pt x="157356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9D6C53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1149093" y="5313676"/>
            <a:ext cx="2489924" cy="2926080"/>
          </a:xfrm>
          <a:custGeom>
            <a:avLst/>
            <a:gdLst/>
            <a:ahLst/>
            <a:cxnLst/>
            <a:rect r="r" b="b" t="t" l="l"/>
            <a:pathLst>
              <a:path h="2926080" w="2489924">
                <a:moveTo>
                  <a:pt x="0" y="0"/>
                </a:moveTo>
                <a:lnTo>
                  <a:pt x="2489924" y="0"/>
                </a:lnTo>
                <a:lnTo>
                  <a:pt x="2489924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28674">
            <a:off x="734695" y="2193312"/>
            <a:ext cx="2475728" cy="3420694"/>
          </a:xfrm>
          <a:custGeom>
            <a:avLst/>
            <a:gdLst/>
            <a:ahLst/>
            <a:cxnLst/>
            <a:rect r="r" b="b" t="t" l="l"/>
            <a:pathLst>
              <a:path h="3420694" w="2475728">
                <a:moveTo>
                  <a:pt x="0" y="0"/>
                </a:moveTo>
                <a:lnTo>
                  <a:pt x="2475728" y="0"/>
                </a:lnTo>
                <a:lnTo>
                  <a:pt x="2475728" y="3420694"/>
                </a:lnTo>
                <a:lnTo>
                  <a:pt x="0" y="34206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51434" y="326366"/>
            <a:ext cx="9997659" cy="1937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>
                <a:solidFill>
                  <a:srgbClr val="663300"/>
                </a:solidFill>
                <a:latin typeface="ITC Magnifico Daytime Heavy"/>
              </a:rPr>
              <a:t>Question n.10: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41534" y="2330788"/>
            <a:ext cx="5128083" cy="1522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Quelle est la différence entre la technologie est le numérique 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684796" y="3920354"/>
            <a:ext cx="5128083" cy="533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Votre réponse: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75" y="6813973"/>
            <a:ext cx="13004800" cy="746224"/>
            <a:chOff x="0" y="0"/>
            <a:chExt cx="4816593" cy="276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6379"/>
            </a:xfrm>
            <a:custGeom>
              <a:avLst/>
              <a:gdLst/>
              <a:ahLst/>
              <a:cxnLst/>
              <a:rect r="r" b="b" t="t" l="l"/>
              <a:pathLst>
                <a:path h="27637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6379"/>
                  </a:lnTo>
                  <a:lnTo>
                    <a:pt x="0" y="276379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816593" cy="333529"/>
            </a:xfrm>
            <a:prstGeom prst="rect">
              <a:avLst/>
            </a:prstGeom>
          </p:spPr>
          <p:txBody>
            <a:bodyPr anchor="ctr" rtlCol="false" tIns="36124" lIns="36124" bIns="36124" rIns="36124"/>
            <a:lstStyle/>
            <a:p>
              <a:pPr algn="ctr">
                <a:lnSpc>
                  <a:spcPts val="23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175" y="-230586"/>
            <a:ext cx="13004800" cy="731813"/>
            <a:chOff x="0" y="0"/>
            <a:chExt cx="4816593" cy="2710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271042"/>
            </a:xfrm>
            <a:custGeom>
              <a:avLst/>
              <a:gdLst/>
              <a:ahLst/>
              <a:cxnLst/>
              <a:rect r="r" b="b" t="t" l="l"/>
              <a:pathLst>
                <a:path h="27104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1042"/>
                  </a:lnTo>
                  <a:lnTo>
                    <a:pt x="0" y="271042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4816593" cy="328192"/>
            </a:xfrm>
            <a:prstGeom prst="rect">
              <a:avLst/>
            </a:prstGeom>
          </p:spPr>
          <p:txBody>
            <a:bodyPr anchor="ctr" rtlCol="false" tIns="36124" lIns="36124" bIns="36124" rIns="36124"/>
            <a:lstStyle/>
            <a:p>
              <a:pPr algn="ctr">
                <a:lnSpc>
                  <a:spcPts val="238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723539" y="2983364"/>
            <a:ext cx="2284436" cy="3830609"/>
          </a:xfrm>
          <a:custGeom>
            <a:avLst/>
            <a:gdLst/>
            <a:ahLst/>
            <a:cxnLst/>
            <a:rect r="r" b="b" t="t" l="l"/>
            <a:pathLst>
              <a:path h="3830609" w="2284436">
                <a:moveTo>
                  <a:pt x="0" y="0"/>
                </a:moveTo>
                <a:lnTo>
                  <a:pt x="2284436" y="0"/>
                </a:lnTo>
                <a:lnTo>
                  <a:pt x="2284436" y="3830609"/>
                </a:lnTo>
                <a:lnTo>
                  <a:pt x="0" y="38306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911580">
            <a:off x="11276255" y="978104"/>
            <a:ext cx="1018891" cy="1698151"/>
          </a:xfrm>
          <a:custGeom>
            <a:avLst/>
            <a:gdLst/>
            <a:ahLst/>
            <a:cxnLst/>
            <a:rect r="r" b="b" t="t" l="l"/>
            <a:pathLst>
              <a:path h="1698151" w="1018891">
                <a:moveTo>
                  <a:pt x="0" y="0"/>
                </a:moveTo>
                <a:lnTo>
                  <a:pt x="1018890" y="0"/>
                </a:lnTo>
                <a:lnTo>
                  <a:pt x="1018890" y="1698151"/>
                </a:lnTo>
                <a:lnTo>
                  <a:pt x="0" y="16981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399694" y="2241430"/>
            <a:ext cx="6835280" cy="1329773"/>
          </a:xfrm>
          <a:custGeom>
            <a:avLst/>
            <a:gdLst/>
            <a:ahLst/>
            <a:cxnLst/>
            <a:rect r="r" b="b" t="t" l="l"/>
            <a:pathLst>
              <a:path h="1329773" w="6835280">
                <a:moveTo>
                  <a:pt x="0" y="0"/>
                </a:moveTo>
                <a:lnTo>
                  <a:pt x="6835280" y="0"/>
                </a:lnTo>
                <a:lnTo>
                  <a:pt x="6835280" y="1329772"/>
                </a:lnTo>
                <a:lnTo>
                  <a:pt x="0" y="1329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511421">
            <a:off x="303548" y="3780269"/>
            <a:ext cx="3127136" cy="3052866"/>
          </a:xfrm>
          <a:custGeom>
            <a:avLst/>
            <a:gdLst/>
            <a:ahLst/>
            <a:cxnLst/>
            <a:rect r="r" b="b" t="t" l="l"/>
            <a:pathLst>
              <a:path h="3052866" w="3127136">
                <a:moveTo>
                  <a:pt x="0" y="0"/>
                </a:moveTo>
                <a:lnTo>
                  <a:pt x="3127136" y="0"/>
                </a:lnTo>
                <a:lnTo>
                  <a:pt x="3127136" y="3052867"/>
                </a:lnTo>
                <a:lnTo>
                  <a:pt x="0" y="30528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325545" y="3852762"/>
            <a:ext cx="7978450" cy="3500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Votre réponse :</a:t>
            </a:r>
          </a:p>
          <a:p>
            <a:pPr algn="ctr">
              <a:lnSpc>
                <a:spcPts val="3942"/>
              </a:lnSpc>
            </a:pPr>
          </a:p>
          <a:p>
            <a:pPr algn="ctr">
              <a:lnSpc>
                <a:spcPts val="3942"/>
              </a:lnSpc>
            </a:pPr>
          </a:p>
          <a:p>
            <a:pPr algn="ctr">
              <a:lnSpc>
                <a:spcPts val="3942"/>
              </a:lnSpc>
            </a:pPr>
          </a:p>
          <a:p>
            <a:pPr algn="ctr">
              <a:lnSpc>
                <a:spcPts val="3942"/>
              </a:lnSpc>
            </a:pPr>
          </a:p>
          <a:p>
            <a:pPr algn="ctr">
              <a:lnSpc>
                <a:spcPts val="3942"/>
              </a:lnSpc>
            </a:pPr>
          </a:p>
          <a:p>
            <a:pPr algn="ctr">
              <a:lnSpc>
                <a:spcPts val="3942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2061180" y="510621"/>
            <a:ext cx="9222817" cy="1782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>
                <a:solidFill>
                  <a:srgbClr val="663300"/>
                </a:solidFill>
                <a:latin typeface="ITC Magnifico Daytime Heavy"/>
              </a:rPr>
              <a:t>question n.1: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597894" y="2638419"/>
            <a:ext cx="6706101" cy="621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1"/>
              </a:lnSpc>
            </a:pPr>
            <a:r>
              <a:rPr lang="en-US" sz="4688" spc="46">
                <a:solidFill>
                  <a:srgbClr val="000000"/>
                </a:solidFill>
                <a:latin typeface="Glass Antiqua"/>
              </a:rPr>
              <a:t>Qu‘est ce que le numérique 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7308" y="488867"/>
            <a:ext cx="12056533" cy="6312747"/>
            <a:chOff x="0" y="0"/>
            <a:chExt cx="4465383" cy="23380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65383" cy="2338054"/>
            </a:xfrm>
            <a:custGeom>
              <a:avLst/>
              <a:gdLst/>
              <a:ahLst/>
              <a:cxnLst/>
              <a:rect r="r" b="b" t="t" l="l"/>
              <a:pathLst>
                <a:path h="2338054" w="4465383">
                  <a:moveTo>
                    <a:pt x="0" y="0"/>
                  </a:moveTo>
                  <a:lnTo>
                    <a:pt x="4465383" y="0"/>
                  </a:lnTo>
                  <a:lnTo>
                    <a:pt x="4465383" y="2338054"/>
                  </a:lnTo>
                  <a:lnTo>
                    <a:pt x="0" y="2338054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65383" cy="2395204"/>
            </a:xfrm>
            <a:prstGeom prst="rect">
              <a:avLst/>
            </a:prstGeom>
          </p:spPr>
          <p:txBody>
            <a:bodyPr anchor="ctr" rtlCol="false" tIns="36124" lIns="36124" bIns="36124" rIns="36124"/>
            <a:lstStyle/>
            <a:p>
              <a:pPr algn="ctr">
                <a:lnSpc>
                  <a:spcPts val="2389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24316" y="488867"/>
            <a:ext cx="1387327" cy="138732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400000">
            <a:off x="11202186" y="488867"/>
            <a:ext cx="1331656" cy="1331656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482245" y="4034939"/>
            <a:ext cx="2835416" cy="1926271"/>
          </a:xfrm>
          <a:custGeom>
            <a:avLst/>
            <a:gdLst/>
            <a:ahLst/>
            <a:cxnLst/>
            <a:rect r="r" b="b" t="t" l="l"/>
            <a:pathLst>
              <a:path h="1926271" w="2835416">
                <a:moveTo>
                  <a:pt x="0" y="0"/>
                </a:moveTo>
                <a:lnTo>
                  <a:pt x="2835415" y="0"/>
                </a:lnTo>
                <a:lnTo>
                  <a:pt x="2835415" y="1926271"/>
                </a:lnTo>
                <a:lnTo>
                  <a:pt x="0" y="19262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513753" y="2677590"/>
            <a:ext cx="6859562" cy="1057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5"/>
              </a:lnSpc>
            </a:pPr>
            <a:r>
              <a:rPr lang="en-US" sz="3046" spc="30">
                <a:solidFill>
                  <a:srgbClr val="000000"/>
                </a:solidFill>
                <a:latin typeface="Glass Antiqua"/>
              </a:rPr>
              <a:t>Pourquoi y-a-t-il plus d’homme que de femme</a:t>
            </a:r>
          </a:p>
          <a:p>
            <a:pPr algn="ctr">
              <a:lnSpc>
                <a:spcPts val="4265"/>
              </a:lnSpc>
              <a:spcBef>
                <a:spcPct val="0"/>
              </a:spcBef>
            </a:pPr>
            <a:r>
              <a:rPr lang="en-US" sz="3046" spc="30">
                <a:solidFill>
                  <a:srgbClr val="000000"/>
                </a:solidFill>
                <a:latin typeface="Glass Antiqua"/>
              </a:rPr>
              <a:t>dans le numérique 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59560" y="714455"/>
            <a:ext cx="11245113" cy="2179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35"/>
              </a:lnSpc>
            </a:pPr>
            <a:r>
              <a:rPr lang="en-US" sz="7335">
                <a:solidFill>
                  <a:srgbClr val="663300"/>
                </a:solidFill>
                <a:latin typeface="ITC Magnifico Daytime Heavy"/>
              </a:rPr>
              <a:t>QUESTION N. 2 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43167" y="4104290"/>
            <a:ext cx="6982398" cy="2802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75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Votre réponse:</a:t>
            </a:r>
          </a:p>
          <a:p>
            <a:pPr algn="ctr">
              <a:lnSpc>
                <a:spcPts val="5575"/>
              </a:lnSpc>
            </a:pPr>
          </a:p>
          <a:p>
            <a:pPr algn="ctr">
              <a:lnSpc>
                <a:spcPts val="5575"/>
              </a:lnSpc>
            </a:pPr>
          </a:p>
          <a:p>
            <a:pPr algn="ctr">
              <a:lnSpc>
                <a:spcPts val="557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75" y="6813973"/>
            <a:ext cx="13004800" cy="746224"/>
            <a:chOff x="0" y="0"/>
            <a:chExt cx="4816593" cy="2763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6379"/>
            </a:xfrm>
            <a:custGeom>
              <a:avLst/>
              <a:gdLst/>
              <a:ahLst/>
              <a:cxnLst/>
              <a:rect r="r" b="b" t="t" l="l"/>
              <a:pathLst>
                <a:path h="27637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6379"/>
                  </a:lnTo>
                  <a:lnTo>
                    <a:pt x="0" y="276379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816593" cy="333529"/>
            </a:xfrm>
            <a:prstGeom prst="rect">
              <a:avLst/>
            </a:prstGeom>
          </p:spPr>
          <p:txBody>
            <a:bodyPr anchor="ctr" rtlCol="false" tIns="36124" lIns="36124" bIns="36124" rIns="36124"/>
            <a:lstStyle/>
            <a:p>
              <a:pPr algn="ctr">
                <a:lnSpc>
                  <a:spcPts val="23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175" y="-230586"/>
            <a:ext cx="13004800" cy="731813"/>
            <a:chOff x="0" y="0"/>
            <a:chExt cx="4816593" cy="2710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271042"/>
            </a:xfrm>
            <a:custGeom>
              <a:avLst/>
              <a:gdLst/>
              <a:ahLst/>
              <a:cxnLst/>
              <a:rect r="r" b="b" t="t" l="l"/>
              <a:pathLst>
                <a:path h="27104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1042"/>
                  </a:lnTo>
                  <a:lnTo>
                    <a:pt x="0" y="271042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4816593" cy="328192"/>
            </a:xfrm>
            <a:prstGeom prst="rect">
              <a:avLst/>
            </a:prstGeom>
          </p:spPr>
          <p:txBody>
            <a:bodyPr anchor="ctr" rtlCol="false" tIns="36124" lIns="36124" bIns="36124" rIns="36124"/>
            <a:lstStyle/>
            <a:p>
              <a:pPr algn="ctr">
                <a:lnSpc>
                  <a:spcPts val="238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974539" y="501227"/>
            <a:ext cx="3105162" cy="2926080"/>
          </a:xfrm>
          <a:custGeom>
            <a:avLst/>
            <a:gdLst/>
            <a:ahLst/>
            <a:cxnLst/>
            <a:rect r="r" b="b" t="t" l="l"/>
            <a:pathLst>
              <a:path h="2926080" w="3105162">
                <a:moveTo>
                  <a:pt x="0" y="0"/>
                </a:moveTo>
                <a:lnTo>
                  <a:pt x="3105162" y="0"/>
                </a:lnTo>
                <a:lnTo>
                  <a:pt x="3105162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579190">
            <a:off x="589421" y="1930864"/>
            <a:ext cx="4965701" cy="4938616"/>
          </a:xfrm>
          <a:custGeom>
            <a:avLst/>
            <a:gdLst/>
            <a:ahLst/>
            <a:cxnLst/>
            <a:rect r="r" b="b" t="t" l="l"/>
            <a:pathLst>
              <a:path h="4938616" w="4965701">
                <a:moveTo>
                  <a:pt x="0" y="0"/>
                </a:moveTo>
                <a:lnTo>
                  <a:pt x="4965701" y="0"/>
                </a:lnTo>
                <a:lnTo>
                  <a:pt x="4965701" y="4938616"/>
                </a:lnTo>
                <a:lnTo>
                  <a:pt x="0" y="4938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9316621" y="2759050"/>
            <a:ext cx="3101645" cy="585216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05910" y="3712269"/>
            <a:ext cx="7741514" cy="287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6"/>
              </a:lnSpc>
            </a:pPr>
            <a:r>
              <a:rPr lang="en-US" sz="4083" spc="40">
                <a:solidFill>
                  <a:srgbClr val="000000"/>
                </a:solidFill>
                <a:latin typeface="Glass Antiqua"/>
              </a:rPr>
              <a:t>Votre réponse :</a:t>
            </a:r>
          </a:p>
          <a:p>
            <a:pPr algn="ctr">
              <a:lnSpc>
                <a:spcPts val="5716"/>
              </a:lnSpc>
            </a:pPr>
          </a:p>
          <a:p>
            <a:pPr algn="ctr">
              <a:lnSpc>
                <a:spcPts val="5716"/>
              </a:lnSpc>
            </a:pPr>
          </a:p>
          <a:p>
            <a:pPr algn="ctr">
              <a:lnSpc>
                <a:spcPts val="5716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20052" y="961018"/>
            <a:ext cx="9347392" cy="1807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>
                <a:solidFill>
                  <a:srgbClr val="663300"/>
                </a:solidFill>
                <a:latin typeface="ITC Magnifico Daytime Heavy"/>
              </a:rPr>
              <a:t>question n.3: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828536" y="2030942"/>
            <a:ext cx="5128083" cy="1522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Quelle type de métier les femmes peuvent-elles faire dans le numérique 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038469">
            <a:off x="3438399" y="-2855091"/>
            <a:ext cx="7115296" cy="13493734"/>
            <a:chOff x="0" y="0"/>
            <a:chExt cx="2635295" cy="49976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35295" cy="4997679"/>
            </a:xfrm>
            <a:custGeom>
              <a:avLst/>
              <a:gdLst/>
              <a:ahLst/>
              <a:cxnLst/>
              <a:rect r="r" b="b" t="t" l="l"/>
              <a:pathLst>
                <a:path h="4997679" w="2635295">
                  <a:moveTo>
                    <a:pt x="0" y="0"/>
                  </a:moveTo>
                  <a:lnTo>
                    <a:pt x="2635295" y="0"/>
                  </a:lnTo>
                  <a:lnTo>
                    <a:pt x="2635295" y="4997679"/>
                  </a:lnTo>
                  <a:lnTo>
                    <a:pt x="0" y="4997679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635295" cy="5054829"/>
            </a:xfrm>
            <a:prstGeom prst="rect">
              <a:avLst/>
            </a:prstGeom>
          </p:spPr>
          <p:txBody>
            <a:bodyPr anchor="ctr" rtlCol="false" tIns="36124" lIns="36124" bIns="36124" rIns="36124"/>
            <a:lstStyle/>
            <a:p>
              <a:pPr algn="ctr">
                <a:lnSpc>
                  <a:spcPts val="23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69905" y="731520"/>
            <a:ext cx="216823" cy="216823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FD8CA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52300" y="731520"/>
            <a:ext cx="216823" cy="216823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D6C53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34695" y="731520"/>
            <a:ext cx="216823" cy="216823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FD8CA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240313" y="2434632"/>
            <a:ext cx="2936135" cy="2926080"/>
          </a:xfrm>
          <a:custGeom>
            <a:avLst/>
            <a:gdLst/>
            <a:ahLst/>
            <a:cxnLst/>
            <a:rect r="r" b="b" t="t" l="l"/>
            <a:pathLst>
              <a:path h="2926080" w="2936135">
                <a:moveTo>
                  <a:pt x="0" y="0"/>
                </a:moveTo>
                <a:lnTo>
                  <a:pt x="2936136" y="0"/>
                </a:lnTo>
                <a:lnTo>
                  <a:pt x="2936136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20685" y="3772782"/>
            <a:ext cx="2936135" cy="2926080"/>
          </a:xfrm>
          <a:custGeom>
            <a:avLst/>
            <a:gdLst/>
            <a:ahLst/>
            <a:cxnLst/>
            <a:rect r="r" b="b" t="t" l="l"/>
            <a:pathLst>
              <a:path h="2926080" w="2936135">
                <a:moveTo>
                  <a:pt x="0" y="0"/>
                </a:moveTo>
                <a:lnTo>
                  <a:pt x="2936135" y="0"/>
                </a:lnTo>
                <a:lnTo>
                  <a:pt x="2936135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510470" y="549672"/>
            <a:ext cx="9362164" cy="1810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>
                <a:solidFill>
                  <a:srgbClr val="663300"/>
                </a:solidFill>
                <a:latin typeface="ITC Magnifico Daytime Heavy"/>
              </a:rPr>
              <a:t>question n.4: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073490" y="2249892"/>
            <a:ext cx="5351108" cy="1522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Connaissez vous des formations dans le numérique 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393383" y="4457128"/>
            <a:ext cx="6610367" cy="64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4"/>
              </a:lnSpc>
            </a:pPr>
            <a:r>
              <a:rPr lang="en-US" sz="4862" spc="48">
                <a:solidFill>
                  <a:srgbClr val="000000"/>
                </a:solidFill>
                <a:latin typeface="Glass Antiqua"/>
              </a:rPr>
              <a:t>Votre réponse :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2038469">
            <a:off x="2947927" y="-3089267"/>
            <a:ext cx="7115296" cy="13493734"/>
            <a:chOff x="0" y="0"/>
            <a:chExt cx="2635295" cy="49976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35295" cy="4997679"/>
            </a:xfrm>
            <a:custGeom>
              <a:avLst/>
              <a:gdLst/>
              <a:ahLst/>
              <a:cxnLst/>
              <a:rect r="r" b="b" t="t" l="l"/>
              <a:pathLst>
                <a:path h="4997679" w="2635295">
                  <a:moveTo>
                    <a:pt x="0" y="0"/>
                  </a:moveTo>
                  <a:lnTo>
                    <a:pt x="2635295" y="0"/>
                  </a:lnTo>
                  <a:lnTo>
                    <a:pt x="2635295" y="4997679"/>
                  </a:lnTo>
                  <a:lnTo>
                    <a:pt x="0" y="4997679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635295" cy="5054829"/>
            </a:xfrm>
            <a:prstGeom prst="rect">
              <a:avLst/>
            </a:prstGeom>
          </p:spPr>
          <p:txBody>
            <a:bodyPr anchor="ctr" rtlCol="false" tIns="36124" lIns="36124" bIns="36124" rIns="36124"/>
            <a:lstStyle/>
            <a:p>
              <a:pPr algn="ctr">
                <a:lnSpc>
                  <a:spcPts val="238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188279" y="4547474"/>
            <a:ext cx="3781261" cy="2926080"/>
          </a:xfrm>
          <a:custGeom>
            <a:avLst/>
            <a:gdLst/>
            <a:ahLst/>
            <a:cxnLst/>
            <a:rect r="r" b="b" t="t" l="l"/>
            <a:pathLst>
              <a:path h="2926080" w="3781261">
                <a:moveTo>
                  <a:pt x="0" y="0"/>
                </a:moveTo>
                <a:lnTo>
                  <a:pt x="3781261" y="0"/>
                </a:lnTo>
                <a:lnTo>
                  <a:pt x="3781261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31518" y="807720"/>
            <a:ext cx="9347392" cy="1807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>
                <a:solidFill>
                  <a:srgbClr val="663300"/>
                </a:solidFill>
                <a:latin typeface="ITC Magnifico Daytime Heavy"/>
              </a:rPr>
              <a:t>question n.5: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939879" y="2503485"/>
            <a:ext cx="5128083" cy="1522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Citer trois nom de femmes connues dans le numérique 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1084" y="4525677"/>
            <a:ext cx="6143304" cy="643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22"/>
              </a:lnSpc>
            </a:pPr>
            <a:r>
              <a:rPr lang="en-US" sz="4770" spc="47">
                <a:solidFill>
                  <a:srgbClr val="000000"/>
                </a:solidFill>
                <a:latin typeface="Glass Antiqua"/>
              </a:rPr>
              <a:t>Votre réponse: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43655" y="1151258"/>
            <a:ext cx="5323840" cy="532384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6124" lIns="36124" bIns="36124" rIns="36124"/>
            <a:lstStyle/>
            <a:p>
              <a:pPr algn="ctr">
                <a:lnSpc>
                  <a:spcPts val="238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175" y="0"/>
            <a:ext cx="474133" cy="7396480"/>
            <a:chOff x="0" y="0"/>
            <a:chExt cx="175605" cy="27394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5605" cy="2739437"/>
            </a:xfrm>
            <a:custGeom>
              <a:avLst/>
              <a:gdLst/>
              <a:ahLst/>
              <a:cxnLst/>
              <a:rect r="r" b="b" t="t" l="l"/>
              <a:pathLst>
                <a:path h="2739437" w="175605">
                  <a:moveTo>
                    <a:pt x="0" y="0"/>
                  </a:moveTo>
                  <a:lnTo>
                    <a:pt x="175605" y="0"/>
                  </a:lnTo>
                  <a:lnTo>
                    <a:pt x="175605" y="2739437"/>
                  </a:lnTo>
                  <a:lnTo>
                    <a:pt x="0" y="2739437"/>
                  </a:lnTo>
                  <a:close/>
                </a:path>
              </a:pathLst>
            </a:custGeom>
            <a:solidFill>
              <a:srgbClr val="9D6C5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75605" cy="2796587"/>
            </a:xfrm>
            <a:prstGeom prst="rect">
              <a:avLst/>
            </a:prstGeom>
          </p:spPr>
          <p:txBody>
            <a:bodyPr anchor="ctr" rtlCol="false" tIns="36124" lIns="36124" bIns="36124" rIns="36124"/>
            <a:lstStyle/>
            <a:p>
              <a:pPr algn="ctr">
                <a:lnSpc>
                  <a:spcPts val="238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205299" y="2324229"/>
            <a:ext cx="7795542" cy="4954350"/>
          </a:xfrm>
          <a:custGeom>
            <a:avLst/>
            <a:gdLst/>
            <a:ahLst/>
            <a:cxnLst/>
            <a:rect r="r" b="b" t="t" l="l"/>
            <a:pathLst>
              <a:path h="4954350" w="7795542">
                <a:moveTo>
                  <a:pt x="0" y="0"/>
                </a:moveTo>
                <a:lnTo>
                  <a:pt x="7795542" y="0"/>
                </a:lnTo>
                <a:lnTo>
                  <a:pt x="7795542" y="4954350"/>
                </a:lnTo>
                <a:lnTo>
                  <a:pt x="0" y="4954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42" r="0" b="-84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164" y="-214891"/>
            <a:ext cx="3701491" cy="5852160"/>
          </a:xfrm>
          <a:custGeom>
            <a:avLst/>
            <a:gdLst/>
            <a:ahLst/>
            <a:cxnLst/>
            <a:rect r="r" b="b" t="t" l="l"/>
            <a:pathLst>
              <a:path h="5852160" w="3701491">
                <a:moveTo>
                  <a:pt x="0" y="0"/>
                </a:moveTo>
                <a:lnTo>
                  <a:pt x="3701491" y="0"/>
                </a:lnTo>
                <a:lnTo>
                  <a:pt x="3701491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30892" y="281018"/>
            <a:ext cx="9393249" cy="1816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>
                <a:solidFill>
                  <a:srgbClr val="663300"/>
                </a:solidFill>
                <a:latin typeface="ITC Magnifico Daytime Heavy"/>
              </a:rPr>
              <a:t>Question n.6: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908080" y="2175349"/>
            <a:ext cx="5194990" cy="1522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Pourquoi les femmes sont-elles importantes dans le numérique 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0242" y="4178224"/>
            <a:ext cx="6052224" cy="623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2"/>
              </a:lnSpc>
            </a:pPr>
            <a:r>
              <a:rPr lang="en-US" sz="4699" spc="46">
                <a:solidFill>
                  <a:srgbClr val="000000"/>
                </a:solidFill>
                <a:latin typeface="Glass Antiqua"/>
              </a:rPr>
              <a:t>Votre réponse: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7308" y="501227"/>
            <a:ext cx="12056533" cy="6312747"/>
            <a:chOff x="0" y="0"/>
            <a:chExt cx="4465383" cy="23380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65383" cy="2338054"/>
            </a:xfrm>
            <a:custGeom>
              <a:avLst/>
              <a:gdLst/>
              <a:ahLst/>
              <a:cxnLst/>
              <a:rect r="r" b="b" t="t" l="l"/>
              <a:pathLst>
                <a:path h="2338054" w="4465383">
                  <a:moveTo>
                    <a:pt x="0" y="0"/>
                  </a:moveTo>
                  <a:lnTo>
                    <a:pt x="4465383" y="0"/>
                  </a:lnTo>
                  <a:lnTo>
                    <a:pt x="4465383" y="2338054"/>
                  </a:lnTo>
                  <a:lnTo>
                    <a:pt x="0" y="2338054"/>
                  </a:ln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65383" cy="2395204"/>
            </a:xfrm>
            <a:prstGeom prst="rect">
              <a:avLst/>
            </a:prstGeom>
          </p:spPr>
          <p:txBody>
            <a:bodyPr anchor="ctr" rtlCol="false" tIns="36124" lIns="36124" bIns="36124" rIns="36124"/>
            <a:lstStyle/>
            <a:p>
              <a:pPr algn="ctr">
                <a:lnSpc>
                  <a:spcPts val="238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773980">
            <a:off x="1715483" y="705363"/>
            <a:ext cx="6035040" cy="4389120"/>
          </a:xfrm>
          <a:custGeom>
            <a:avLst/>
            <a:gdLst/>
            <a:ahLst/>
            <a:cxnLst/>
            <a:rect r="r" b="b" t="t" l="l"/>
            <a:pathLst>
              <a:path h="4389120" w="6035040">
                <a:moveTo>
                  <a:pt x="0" y="0"/>
                </a:moveTo>
                <a:lnTo>
                  <a:pt x="6035040" y="0"/>
                </a:lnTo>
                <a:lnTo>
                  <a:pt x="6035040" y="4389120"/>
                </a:lnTo>
                <a:lnTo>
                  <a:pt x="0" y="4389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26825" y="733306"/>
            <a:ext cx="9357500" cy="1809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>
                <a:solidFill>
                  <a:srgbClr val="663300"/>
                </a:solidFill>
                <a:latin typeface="ITC Magnifico Daytime Heavy"/>
              </a:rPr>
              <a:t>question n.7:</a:t>
            </a:r>
          </a:p>
        </p:txBody>
      </p:sp>
      <p:sp>
        <p:nvSpPr>
          <p:cNvPr name="TextBox 7" id="7"/>
          <p:cNvSpPr txBox="true"/>
          <p:nvPr/>
        </p:nvSpPr>
        <p:spPr>
          <a:xfrm rot="-802148">
            <a:off x="1948613" y="2760091"/>
            <a:ext cx="5128083" cy="1522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Pourquoi le pourcentage de femme dans le numérique a-t-il diminué 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5400000">
            <a:off x="8984423" y="3341915"/>
            <a:ext cx="4232721" cy="3988609"/>
          </a:xfrm>
          <a:custGeom>
            <a:avLst/>
            <a:gdLst/>
            <a:ahLst/>
            <a:cxnLst/>
            <a:rect r="r" b="b" t="t" l="l"/>
            <a:pathLst>
              <a:path h="3988609" w="4232721">
                <a:moveTo>
                  <a:pt x="0" y="0"/>
                </a:moveTo>
                <a:lnTo>
                  <a:pt x="4232721" y="0"/>
                </a:lnTo>
                <a:lnTo>
                  <a:pt x="4232721" y="3988609"/>
                </a:lnTo>
                <a:lnTo>
                  <a:pt x="0" y="3988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81426" y="3195596"/>
            <a:ext cx="5128083" cy="533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Votre réponse :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75" y="0"/>
            <a:ext cx="474133" cy="7396480"/>
            <a:chOff x="0" y="0"/>
            <a:chExt cx="175605" cy="27394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5605" cy="2739437"/>
            </a:xfrm>
            <a:custGeom>
              <a:avLst/>
              <a:gdLst/>
              <a:ahLst/>
              <a:cxnLst/>
              <a:rect r="r" b="b" t="t" l="l"/>
              <a:pathLst>
                <a:path h="2739437" w="175605">
                  <a:moveTo>
                    <a:pt x="0" y="0"/>
                  </a:moveTo>
                  <a:lnTo>
                    <a:pt x="175605" y="0"/>
                  </a:lnTo>
                  <a:lnTo>
                    <a:pt x="175605" y="2739437"/>
                  </a:lnTo>
                  <a:lnTo>
                    <a:pt x="0" y="2739437"/>
                  </a:lnTo>
                  <a:close/>
                </a:path>
              </a:pathLst>
            </a:custGeom>
            <a:solidFill>
              <a:srgbClr val="9D6C5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75605" cy="2796587"/>
            </a:xfrm>
            <a:prstGeom prst="rect">
              <a:avLst/>
            </a:prstGeom>
          </p:spPr>
          <p:txBody>
            <a:bodyPr anchor="ctr" rtlCol="false" tIns="36124" lIns="36124" bIns="36124" rIns="36124"/>
            <a:lstStyle/>
            <a:p>
              <a:pPr algn="ctr">
                <a:lnSpc>
                  <a:spcPts val="238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79813" y="4740192"/>
            <a:ext cx="3552096" cy="3397096"/>
          </a:xfrm>
          <a:custGeom>
            <a:avLst/>
            <a:gdLst/>
            <a:ahLst/>
            <a:cxnLst/>
            <a:rect r="r" b="b" t="t" l="l"/>
            <a:pathLst>
              <a:path h="3397096" w="3552096">
                <a:moveTo>
                  <a:pt x="0" y="0"/>
                </a:moveTo>
                <a:lnTo>
                  <a:pt x="3552096" y="0"/>
                </a:lnTo>
                <a:lnTo>
                  <a:pt x="3552096" y="3397096"/>
                </a:lnTo>
                <a:lnTo>
                  <a:pt x="0" y="3397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55028" y="3401045"/>
            <a:ext cx="2964048" cy="2834708"/>
          </a:xfrm>
          <a:custGeom>
            <a:avLst/>
            <a:gdLst/>
            <a:ahLst/>
            <a:cxnLst/>
            <a:rect r="r" b="b" t="t" l="l"/>
            <a:pathLst>
              <a:path h="2834708" w="2964048">
                <a:moveTo>
                  <a:pt x="0" y="0"/>
                </a:moveTo>
                <a:lnTo>
                  <a:pt x="2964049" y="0"/>
                </a:lnTo>
                <a:lnTo>
                  <a:pt x="2964049" y="2834708"/>
                </a:lnTo>
                <a:lnTo>
                  <a:pt x="0" y="2834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55818" y="5753826"/>
            <a:ext cx="2799210" cy="2677062"/>
          </a:xfrm>
          <a:custGeom>
            <a:avLst/>
            <a:gdLst/>
            <a:ahLst/>
            <a:cxnLst/>
            <a:rect r="r" b="b" t="t" l="l"/>
            <a:pathLst>
              <a:path h="2677062" w="2799210">
                <a:moveTo>
                  <a:pt x="0" y="0"/>
                </a:moveTo>
                <a:lnTo>
                  <a:pt x="2799210" y="0"/>
                </a:lnTo>
                <a:lnTo>
                  <a:pt x="2799210" y="2677063"/>
                </a:lnTo>
                <a:lnTo>
                  <a:pt x="0" y="2677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722518" y="6438740"/>
            <a:ext cx="2799210" cy="2677062"/>
          </a:xfrm>
          <a:custGeom>
            <a:avLst/>
            <a:gdLst/>
            <a:ahLst/>
            <a:cxnLst/>
            <a:rect r="r" b="b" t="t" l="l"/>
            <a:pathLst>
              <a:path h="2677062" w="2799210">
                <a:moveTo>
                  <a:pt x="0" y="0"/>
                </a:moveTo>
                <a:lnTo>
                  <a:pt x="2799210" y="0"/>
                </a:lnTo>
                <a:lnTo>
                  <a:pt x="2799210" y="2677062"/>
                </a:lnTo>
                <a:lnTo>
                  <a:pt x="0" y="267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32304" y="2359709"/>
            <a:ext cx="2799210" cy="2677062"/>
          </a:xfrm>
          <a:custGeom>
            <a:avLst/>
            <a:gdLst/>
            <a:ahLst/>
            <a:cxnLst/>
            <a:rect r="r" b="b" t="t" l="l"/>
            <a:pathLst>
              <a:path h="2677062" w="2799210">
                <a:moveTo>
                  <a:pt x="0" y="0"/>
                </a:moveTo>
                <a:lnTo>
                  <a:pt x="2799210" y="0"/>
                </a:lnTo>
                <a:lnTo>
                  <a:pt x="2799210" y="2677062"/>
                </a:lnTo>
                <a:lnTo>
                  <a:pt x="0" y="267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0799" y="0"/>
            <a:ext cx="1282155" cy="2926080"/>
          </a:xfrm>
          <a:custGeom>
            <a:avLst/>
            <a:gdLst/>
            <a:ahLst/>
            <a:cxnLst/>
            <a:rect r="r" b="b" t="t" l="l"/>
            <a:pathLst>
              <a:path h="2926080" w="1282155">
                <a:moveTo>
                  <a:pt x="0" y="0"/>
                </a:moveTo>
                <a:lnTo>
                  <a:pt x="1282155" y="0"/>
                </a:lnTo>
                <a:lnTo>
                  <a:pt x="1282155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764918" y="0"/>
            <a:ext cx="1737992" cy="3966372"/>
          </a:xfrm>
          <a:custGeom>
            <a:avLst/>
            <a:gdLst/>
            <a:ahLst/>
            <a:cxnLst/>
            <a:rect r="r" b="b" t="t" l="l"/>
            <a:pathLst>
              <a:path h="3966372" w="1737992">
                <a:moveTo>
                  <a:pt x="0" y="0"/>
                </a:moveTo>
                <a:lnTo>
                  <a:pt x="1737992" y="0"/>
                </a:lnTo>
                <a:lnTo>
                  <a:pt x="1737992" y="3966372"/>
                </a:lnTo>
                <a:lnTo>
                  <a:pt x="0" y="3966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400000">
            <a:off x="5743384" y="17330"/>
            <a:ext cx="1524382" cy="6627749"/>
          </a:xfrm>
          <a:custGeom>
            <a:avLst/>
            <a:gdLst/>
            <a:ahLst/>
            <a:cxnLst/>
            <a:rect r="r" b="b" t="t" l="l"/>
            <a:pathLst>
              <a:path h="6627749" w="1524382">
                <a:moveTo>
                  <a:pt x="0" y="0"/>
                </a:moveTo>
                <a:lnTo>
                  <a:pt x="1524382" y="0"/>
                </a:lnTo>
                <a:lnTo>
                  <a:pt x="1524382" y="6627750"/>
                </a:lnTo>
                <a:lnTo>
                  <a:pt x="0" y="66277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890765" y="2503485"/>
            <a:ext cx="5128083" cy="1522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Comment le pourcentage de femme dans le numérique a-t-il diminué 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48788" y="192755"/>
            <a:ext cx="9625750" cy="1863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>
                <a:solidFill>
                  <a:srgbClr val="663300"/>
                </a:solidFill>
                <a:latin typeface="ITC Magnifico Daytime Heavy"/>
              </a:rPr>
              <a:t>Question n .8: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4695" y="4803117"/>
            <a:ext cx="5128083" cy="533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2"/>
              </a:lnSpc>
            </a:pPr>
            <a:r>
              <a:rPr lang="en-US" sz="3982" spc="39">
                <a:solidFill>
                  <a:srgbClr val="000000"/>
                </a:solidFill>
                <a:latin typeface="Glass Antiqua"/>
              </a:rPr>
              <a:t>Votre réponse 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DAF9PS2Xois</dc:identifier>
  <dcterms:modified xsi:type="dcterms:W3CDTF">2011-08-01T06:04:30Z</dcterms:modified>
  <cp:revision>1</cp:revision>
  <dc:title>Auteure indépendante</dc:title>
</cp:coreProperties>
</file>