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8" r:id="rId5"/>
    <p:sldId id="258" r:id="rId6"/>
    <p:sldId id="260" r:id="rId7"/>
    <p:sldId id="264" r:id="rId8"/>
    <p:sldId id="261" r:id="rId9"/>
    <p:sldId id="267" r:id="rId10"/>
    <p:sldId id="265" r:id="rId11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4B2165-F1AD-4ADE-BF8C-5FB01F45A18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2886FD-DEBC-4CB4-8CE5-18B5FA728C3C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6B12E61-0B33-4F34-BF88-2F1A49D3B682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6A6AF6-5A31-4C57-B215-20A4CBDBD564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75BBFBD-CAB2-4CDA-924F-78CBB267195D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E88B07A-6CDB-481A-BB7C-58C351871A5D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E2A9B0D-14C9-4BF9-B24C-26BA70FF0E02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511FFCE-46AC-435F-B4A7-8B87210F9F2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8628FCE-DD2E-48D7-AFDC-CF0B3DCF275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2ABD9B6-7EBB-49CA-B421-175B347CFC4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3C46FCC-C3B2-4BED-BA46-8F4C88FEAF4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382A5F2-928D-488C-A396-FFCF5FDDF782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8D37EE5-247F-4840-9581-F15BFDFDD0F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2B50AEF-3396-41C3-BD15-D2B4D8657F0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6A35952-0A4A-4821-8131-CBF5483520C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2B4F405-E189-4B0C-A7E3-23EFE8805C43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0D2FE4E-4FAA-465D-A762-BF0F35E52678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B971C0-129D-4451-A575-7E41686E89C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C66A7E-726B-4C14-B7B4-8833070766A0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7323CE-56C0-4C2B-A218-1718369EE26F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29C1FD8-D665-43A3-BBEF-1196377997B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41EEB2-A466-4593-8839-63D88BBE63D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F385A1-308B-4738-92CB-86D958AC21CB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D9DF2B-A82B-4858-A2ED-D64A5411F38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B0E8BDC-90F7-471D-AD3E-9BBDA56927E8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639D631-5802-4DEB-9467-AD58D558ACF3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ianezerah.com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lcp.fr/programmes/comme-tu-es-belle-avoir-20-ans-en-pays-taliban-17146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3"/>
          <p:cNvPicPr/>
          <p:nvPr/>
        </p:nvPicPr>
        <p:blipFill>
          <a:blip r:embed="rId2"/>
          <a:stretch/>
        </p:blipFill>
        <p:spPr>
          <a:xfrm>
            <a:off x="3657600" y="1148760"/>
            <a:ext cx="4299480" cy="4359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6"/>
          <p:cNvPicPr/>
          <p:nvPr/>
        </p:nvPicPr>
        <p:blipFill>
          <a:blip r:embed="rId2"/>
          <a:stretch/>
        </p:blipFill>
        <p:spPr>
          <a:xfrm>
            <a:off x="3506104" y="1887619"/>
            <a:ext cx="4241160" cy="4137840"/>
          </a:xfrm>
          <a:prstGeom prst="rect">
            <a:avLst/>
          </a:prstGeom>
          <a:ln w="0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790725F-0D7A-9101-C5F2-72D7EEBB30D7}"/>
              </a:ext>
            </a:extLst>
          </p:cNvPr>
          <p:cNvSpPr txBox="1"/>
          <p:nvPr/>
        </p:nvSpPr>
        <p:spPr>
          <a:xfrm>
            <a:off x="1723291" y="1101969"/>
            <a:ext cx="453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- Où se trouve l’Afghanistan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034EC0B-2FE6-F330-F832-C444F37887E9}"/>
              </a:ext>
            </a:extLst>
          </p:cNvPr>
          <p:cNvSpPr txBox="1"/>
          <p:nvPr/>
        </p:nvSpPr>
        <p:spPr>
          <a:xfrm>
            <a:off x="405179" y="887996"/>
            <a:ext cx="825304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 – Pourquoi  l’Afghanistan ?</a:t>
            </a:r>
          </a:p>
          <a:p>
            <a:endParaRPr lang="fr-FR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Au collège , le dispositif UPE2A qui 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enseigne le français aux élèves étrangers </a:t>
            </a:r>
          </a:p>
          <a:p>
            <a:r>
              <a:rPr lang="fr-FR">
                <a:latin typeface="Verdana" panose="020B0604030504040204" pitchFamily="34" charset="0"/>
                <a:ea typeface="Verdana" panose="020B0604030504040204" pitchFamily="34" charset="0"/>
              </a:rPr>
              <a:t>accueille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cette année de nombreux 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élèves afghans notamment en cinquième. 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Ces élèves ont fui ou quitté leur pays 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pour des raisons politiques , médicales 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et économiques. 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La vie des filles y est particulièrement 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difficile : pas d’accès à l’école ! 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9B061FC-50D8-45B5-02DC-5B1927D8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4" y="512859"/>
            <a:ext cx="7045570" cy="51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7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3"/>
          <p:cNvPicPr/>
          <p:nvPr/>
        </p:nvPicPr>
        <p:blipFill>
          <a:blip r:embed="rId2"/>
          <a:stretch/>
        </p:blipFill>
        <p:spPr>
          <a:xfrm>
            <a:off x="5892655" y="1312984"/>
            <a:ext cx="4622945" cy="3944142"/>
          </a:xfrm>
          <a:prstGeom prst="rect">
            <a:avLst/>
          </a:prstGeom>
          <a:ln w="0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01F22FB-3152-C8C9-DDA3-67B4A6369A2E}"/>
              </a:ext>
            </a:extLst>
          </p:cNvPr>
          <p:cNvSpPr txBox="1"/>
          <p:nvPr/>
        </p:nvSpPr>
        <p:spPr>
          <a:xfrm>
            <a:off x="457201" y="841103"/>
            <a:ext cx="531055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 – La langue PASHTO ?</a:t>
            </a:r>
          </a:p>
          <a:p>
            <a:endParaRPr lang="fr-FR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L’Afghanistan est un pays qui compte de 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nombreux dialectes. 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La langue dominante est le PASHTO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comme vous pouvez le visualiser sur la carte.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800" b="1" strike="noStrike" spc="-1" dirty="0">
                <a:solidFill>
                  <a:srgbClr val="000000"/>
                </a:solidFill>
                <a:latin typeface="Arial"/>
              </a:rPr>
              <a:t>On compte 20 millions de Pachtouns 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</a:rPr>
              <a:t>dans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</a:rPr>
              <a:t>le monde :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</a:rPr>
              <a:t>  8 millions en Afghanistan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</a:rPr>
              <a:t>12 millions au  Pakistan </a:t>
            </a: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7"/>
          <p:cNvPicPr/>
          <p:nvPr/>
        </p:nvPicPr>
        <p:blipFill>
          <a:blip r:embed="rId2"/>
          <a:stretch/>
        </p:blipFill>
        <p:spPr>
          <a:xfrm>
            <a:off x="929520" y="561240"/>
            <a:ext cx="4615200" cy="6012360"/>
          </a:xfrm>
          <a:prstGeom prst="rect">
            <a:avLst/>
          </a:prstGeom>
          <a:ln w="0">
            <a:noFill/>
          </a:ln>
        </p:spPr>
      </p:pic>
      <p:sp>
        <p:nvSpPr>
          <p:cNvPr id="88" name="ZoneTexte 9"/>
          <p:cNvSpPr/>
          <p:nvPr/>
        </p:nvSpPr>
        <p:spPr>
          <a:xfrm>
            <a:off x="5697840" y="1520908"/>
            <a:ext cx="60955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</a:rPr>
              <a:t>https://www.youtube.com/watch?v=7yltmwn6vlk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6382ED3-6719-3174-B1E2-DF8790F099A9}"/>
              </a:ext>
            </a:extLst>
          </p:cNvPr>
          <p:cNvSpPr txBox="1"/>
          <p:nvPr/>
        </p:nvSpPr>
        <p:spPr>
          <a:xfrm>
            <a:off x="5697360" y="5612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 – L’ alphabet  PASHTO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 2"/>
          <p:cNvPicPr/>
          <p:nvPr/>
        </p:nvPicPr>
        <p:blipFill>
          <a:blip r:embed="rId2"/>
          <a:stretch/>
        </p:blipFill>
        <p:spPr>
          <a:xfrm>
            <a:off x="1614720" y="1164600"/>
            <a:ext cx="8962560" cy="4233240"/>
          </a:xfrm>
          <a:prstGeom prst="rect">
            <a:avLst/>
          </a:prstGeom>
          <a:ln w="0">
            <a:noFill/>
          </a:ln>
        </p:spPr>
      </p:pic>
      <p:sp>
        <p:nvSpPr>
          <p:cNvPr id="98" name="ZoneTexte 4"/>
          <p:cNvSpPr/>
          <p:nvPr/>
        </p:nvSpPr>
        <p:spPr>
          <a:xfrm>
            <a:off x="2879640" y="5329440"/>
            <a:ext cx="6093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https://www.youtube.com/watch?v=GfocJ4AAQDw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82A9C52-3D7C-D552-A842-F64E25D28049}"/>
              </a:ext>
            </a:extLst>
          </p:cNvPr>
          <p:cNvSpPr txBox="1"/>
          <p:nvPr/>
        </p:nvSpPr>
        <p:spPr>
          <a:xfrm>
            <a:off x="1359820" y="684374"/>
            <a:ext cx="9741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 – Des similitudes avec l’arabe et pourtant une langue bien différente. Ecoutez !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26840" y="2260800"/>
            <a:ext cx="3294175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sz="2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2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2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800" b="0" strike="noStrike" spc="-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1E1333EA-3BA6-B20D-6D69-85AA2EA74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175243"/>
              </p:ext>
            </p:extLst>
          </p:nvPr>
        </p:nvGraphicFramePr>
        <p:xfrm>
          <a:off x="191477" y="1701049"/>
          <a:ext cx="8128000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338">
                  <a:extLst>
                    <a:ext uri="{9D8B030D-6E8A-4147-A177-3AD203B41FA5}">
                      <a16:colId xmlns:a16="http://schemas.microsoft.com/office/drawing/2014/main" xmlns="" val="1392214761"/>
                    </a:ext>
                  </a:extLst>
                </a:gridCol>
                <a:gridCol w="3993662">
                  <a:extLst>
                    <a:ext uri="{9D8B030D-6E8A-4147-A177-3AD203B41FA5}">
                      <a16:colId xmlns:a16="http://schemas.microsoft.com/office/drawing/2014/main" xmlns="" val="2734009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52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Bonjour à un garçon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staraï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maché ]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689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stérié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maché ]</a:t>
                      </a:r>
                      <a: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/>
                      </a:r>
                      <a:b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594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Comment t-appelles-tu ?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Noum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dé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téchaï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dé ? </a:t>
                      </a:r>
                      <a:r>
                        <a:rPr lang="fr-FR" sz="16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]</a:t>
                      </a:r>
                      <a: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/>
                      </a:r>
                      <a:b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98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 m’appelle …</a:t>
                      </a:r>
                      <a: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/>
                      </a:r>
                      <a:b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Déman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noum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prénom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dé 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098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310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Comment vas -tu  ?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Tzengué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yé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? ]</a:t>
                      </a:r>
                      <a: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/>
                      </a:r>
                      <a:b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5150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 vais bien 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 Kha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yam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2486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202718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0E88622-4C2C-14B9-4F87-FB15C29B081E}"/>
              </a:ext>
            </a:extLst>
          </p:cNvPr>
          <p:cNvSpPr txBox="1"/>
          <p:nvPr/>
        </p:nvSpPr>
        <p:spPr>
          <a:xfrm>
            <a:off x="1820985" y="2738714"/>
            <a:ext cx="3888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Bonjour à une fille 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2493527-FB45-B555-101A-E2819B60D95D}"/>
              </a:ext>
            </a:extLst>
          </p:cNvPr>
          <p:cNvSpPr txBox="1"/>
          <p:nvPr/>
        </p:nvSpPr>
        <p:spPr>
          <a:xfrm>
            <a:off x="1359820" y="684374"/>
            <a:ext cx="9741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 – Désormais vous pourrez échanger avec nos élèves afghans dans leur langue ! </a:t>
            </a:r>
          </a:p>
          <a:p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Quelle belle opportunité ! </a:t>
            </a:r>
          </a:p>
          <a:p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A ces tableaux , un audio enregistré  par les élèves du club est </a:t>
            </a:r>
            <a:r>
              <a:rPr lang="fr-FR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asscocié</a:t>
            </a:r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!  </a:t>
            </a:r>
          </a:p>
        </p:txBody>
      </p:sp>
      <p:pic>
        <p:nvPicPr>
          <p:cNvPr id="7" name="initiation au Pashto">
            <a:hlinkClick r:id="" action="ppaction://media"/>
            <a:extLst>
              <a:ext uri="{FF2B5EF4-FFF2-40B4-BE49-F238E27FC236}">
                <a16:creationId xmlns:a16="http://schemas.microsoft.com/office/drawing/2014/main" xmlns="" id="{2769D2BA-2C94-DBAF-F1EC-DE51872347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59108" y="195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26840" y="2260800"/>
            <a:ext cx="3294175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sz="2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2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sz="28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800" b="0" strike="noStrike" spc="-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1E1333EA-3BA6-B20D-6D69-85AA2EA74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978436"/>
              </p:ext>
            </p:extLst>
          </p:nvPr>
        </p:nvGraphicFramePr>
        <p:xfrm>
          <a:off x="2477477" y="1548650"/>
          <a:ext cx="8128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338">
                  <a:extLst>
                    <a:ext uri="{9D8B030D-6E8A-4147-A177-3AD203B41FA5}">
                      <a16:colId xmlns:a16="http://schemas.microsoft.com/office/drawing/2014/main" xmlns="" val="1392214761"/>
                    </a:ext>
                  </a:extLst>
                </a:gridCol>
                <a:gridCol w="3993662">
                  <a:extLst>
                    <a:ext uri="{9D8B030D-6E8A-4147-A177-3AD203B41FA5}">
                      <a16:colId xmlns:a16="http://schemas.microsoft.com/office/drawing/2014/main" xmlns="" val="2734009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52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Bon appétit !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 kha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chetia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walaré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]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689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manana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]</a:t>
                      </a:r>
                      <a: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/>
                      </a:r>
                      <a:b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594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Bonne nuit !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[kha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chepa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walaré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] </a:t>
                      </a:r>
                      <a: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/>
                      </a:r>
                      <a:b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98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Merci beaucoup.</a:t>
                      </a:r>
                      <a: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/>
                      </a:r>
                      <a:b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Déra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manana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098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Vive l’école !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jouanedé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déwi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mektab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]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310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 t’aime .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za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tassara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mina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larame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]</a:t>
                      </a:r>
                      <a: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/>
                      </a:r>
                      <a:br>
                        <a:rPr lang="fr-FR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5150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 revoir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[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khouday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fr-FR" sz="1800" b="0" strike="noStrike" spc="-1" dirty="0" err="1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pamone</a:t>
                      </a:r>
                      <a:r>
                        <a:rPr lang="fr-FR" sz="1800" b="0" strike="noStrike" spc="-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2486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202718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0E88622-4C2C-14B9-4F87-FB15C29B081E}"/>
              </a:ext>
            </a:extLst>
          </p:cNvPr>
          <p:cNvSpPr txBox="1"/>
          <p:nvPr/>
        </p:nvSpPr>
        <p:spPr>
          <a:xfrm>
            <a:off x="2653323" y="2738714"/>
            <a:ext cx="3888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Merci </a:t>
            </a:r>
            <a:endParaRPr lang="fr-FR" dirty="0"/>
          </a:p>
        </p:txBody>
      </p:sp>
      <p:pic>
        <p:nvPicPr>
          <p:cNvPr id="2" name="initiation au Pashto">
            <a:hlinkClick r:id="" action="ppaction://media"/>
            <a:extLst>
              <a:ext uri="{FF2B5EF4-FFF2-40B4-BE49-F238E27FC236}">
                <a16:creationId xmlns:a16="http://schemas.microsoft.com/office/drawing/2014/main" xmlns="" id="{8CAC31C7-2DAB-6768-2E3D-DDE5565BAF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522" y="349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ZoneTexte 3"/>
          <p:cNvSpPr/>
          <p:nvPr/>
        </p:nvSpPr>
        <p:spPr>
          <a:xfrm>
            <a:off x="209520" y="836280"/>
            <a:ext cx="6093720" cy="31378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Vous pouvez regarder ce reportage pour en apprendre davantage sur l’Afghanistan.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sng" strike="noStrike" spc="-1" dirty="0">
                <a:solidFill>
                  <a:srgbClr val="0563C1"/>
                </a:solidFill>
                <a:uFillTx/>
                <a:latin typeface="Calibri"/>
                <a:hlinkClick r:id="rId2"/>
              </a:rPr>
              <a:t>https://lcp.fr/programmes/comme-tu-es-belle-avoir-20-ans-en-pays-taliban-171466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Vous pouvez également découvrir la photographe Oriane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Zerah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u="sng" strike="noStrike" spc="-1" dirty="0">
                <a:solidFill>
                  <a:srgbClr val="0563C1"/>
                </a:solidFill>
                <a:uFillTx/>
                <a:latin typeface="Calibri"/>
                <a:hlinkClick r:id="rId3"/>
              </a:rPr>
              <a:t>https://www.orianezerah.com/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et le travail de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Kubra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Khademi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Calibri"/>
              </a:rPr>
              <a:t>o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u encore celui de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Shamsia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Hassani, la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Calibri"/>
              </a:rPr>
              <a:t>street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–artiste .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Je vous invite également à lire ce roman époustouflant !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Image 5"/>
          <p:cNvPicPr/>
          <p:nvPr/>
        </p:nvPicPr>
        <p:blipFill>
          <a:blip r:embed="rId4"/>
          <a:stretch/>
        </p:blipFill>
        <p:spPr>
          <a:xfrm>
            <a:off x="6303600" y="2124360"/>
            <a:ext cx="4784400" cy="2029320"/>
          </a:xfrm>
          <a:prstGeom prst="rect">
            <a:avLst/>
          </a:prstGeom>
          <a:ln w="0">
            <a:noFill/>
          </a:ln>
        </p:spPr>
      </p:pic>
      <p:pic>
        <p:nvPicPr>
          <p:cNvPr id="101" name="Image 9"/>
          <p:cNvPicPr/>
          <p:nvPr/>
        </p:nvPicPr>
        <p:blipFill>
          <a:blip r:embed="rId5"/>
          <a:stretch/>
        </p:blipFill>
        <p:spPr>
          <a:xfrm>
            <a:off x="1326960" y="3841560"/>
            <a:ext cx="1616760" cy="2538720"/>
          </a:xfrm>
          <a:prstGeom prst="rect">
            <a:avLst/>
          </a:prstGeom>
          <a:ln w="0">
            <a:noFill/>
          </a:ln>
        </p:spPr>
      </p:pic>
      <p:pic>
        <p:nvPicPr>
          <p:cNvPr id="102" name="Image 13"/>
          <p:cNvPicPr/>
          <p:nvPr/>
        </p:nvPicPr>
        <p:blipFill>
          <a:blip r:embed="rId6"/>
          <a:stretch/>
        </p:blipFill>
        <p:spPr>
          <a:xfrm>
            <a:off x="7528680" y="385920"/>
            <a:ext cx="2590560" cy="1647360"/>
          </a:xfrm>
          <a:prstGeom prst="rect">
            <a:avLst/>
          </a:prstGeom>
          <a:ln w="0">
            <a:noFill/>
          </a:ln>
        </p:spPr>
      </p:pic>
      <p:pic>
        <p:nvPicPr>
          <p:cNvPr id="103" name="Image 17"/>
          <p:cNvPicPr/>
          <p:nvPr/>
        </p:nvPicPr>
        <p:blipFill>
          <a:blip r:embed="rId7"/>
          <a:srcRect l="-2069" b="17311"/>
          <a:stretch/>
        </p:blipFill>
        <p:spPr>
          <a:xfrm>
            <a:off x="6303600" y="4375080"/>
            <a:ext cx="3815640" cy="2482560"/>
          </a:xfrm>
          <a:prstGeom prst="rect">
            <a:avLst/>
          </a:prstGeom>
          <a:ln w="0"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0F8E08B-0E6B-3935-9017-BD221EC759E1}"/>
              </a:ext>
            </a:extLst>
          </p:cNvPr>
          <p:cNvSpPr txBox="1"/>
          <p:nvPr/>
        </p:nvSpPr>
        <p:spPr>
          <a:xfrm>
            <a:off x="574431" y="4214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VII – Reportage et artistes … 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344</Words>
  <Application>Microsoft Office PowerPoint</Application>
  <PresentationFormat>Personnalisé</PresentationFormat>
  <Paragraphs>72</Paragraphs>
  <Slides>9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</vt:lpstr>
      <vt:lpstr>     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helene gernez</dc:creator>
  <cp:lastModifiedBy>principal</cp:lastModifiedBy>
  <cp:revision>10</cp:revision>
  <cp:lastPrinted>2024-01-07T17:08:59Z</cp:lastPrinted>
  <dcterms:created xsi:type="dcterms:W3CDTF">2023-09-09T10:23:59Z</dcterms:created>
  <dcterms:modified xsi:type="dcterms:W3CDTF">2024-04-04T06:39:10Z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10</vt:i4>
  </property>
</Properties>
</file>